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1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7" r:id="rId17"/>
    <p:sldId id="278" r:id="rId18"/>
    <p:sldId id="279" r:id="rId19"/>
    <p:sldId id="280" r:id="rId20"/>
    <p:sldId id="282" r:id="rId21"/>
    <p:sldId id="283" r:id="rId22"/>
    <p:sldId id="288" r:id="rId23"/>
    <p:sldId id="289" r:id="rId24"/>
    <p:sldId id="290" r:id="rId25"/>
    <p:sldId id="286" r:id="rId26"/>
    <p:sldId id="291" r:id="rId27"/>
    <p:sldId id="284" r:id="rId28"/>
    <p:sldId id="293" r:id="rId29"/>
    <p:sldId id="312" r:id="rId30"/>
    <p:sldId id="313" r:id="rId31"/>
    <p:sldId id="314" r:id="rId32"/>
    <p:sldId id="315" r:id="rId33"/>
    <p:sldId id="321" r:id="rId34"/>
    <p:sldId id="326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75F"/>
    <a:srgbClr val="00D48C"/>
    <a:srgbClr val="005735"/>
    <a:srgbClr val="347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7" d="100"/>
          <a:sy n="77" d="100"/>
        </p:scale>
        <p:origin x="-156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902EE-A453-4A25-BF8F-CC3AB7F9A5CA}" type="datetimeFigureOut">
              <a:rPr lang="pt-BR" smtClean="0"/>
              <a:t>16/12/2021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975BD-0395-43B0-8C0A-3DDCC05A1B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62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09E96A-5DBC-40D7-86B2-1797FCC50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6D0AD5A-AE72-4F84-826D-E38735D91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CB8BB30-5359-458A-835C-1423AE7A0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D1E1-B01B-424D-86C2-37148AC01BDD}" type="datetimeFigureOut">
              <a:rPr lang="pt-BR" smtClean="0"/>
              <a:t>16/12/2021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A102CE4-6C8D-4C2D-BB49-75AAF72A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40DE265-E88A-4A56-AEC5-ED1CD8492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EA79-9EA0-4880-91BE-DF6DAF6DFC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488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70BDCB-FF48-44E6-9962-26BC97AC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F3C573D4-5E2C-441D-AA64-6D19BB915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7A40CDF-182B-4CF0-AE72-9A173EA7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D1E1-B01B-424D-86C2-37148AC01BDD}" type="datetimeFigureOut">
              <a:rPr lang="pt-BR" smtClean="0"/>
              <a:t>16/12/2021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EB58995-2BFB-45DC-B616-A9926CFB0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74D920C-766C-4F6C-B32C-528A6994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EA79-9EA0-4880-91BE-DF6DAF6DFC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978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C59454C-3718-445D-82CC-6E7CA7C409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3ABA9A66-DDE9-4887-813F-E41555352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C7EF7C3-3ADA-44DE-A9E3-BD6B7D76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D1E1-B01B-424D-86C2-37148AC01BDD}" type="datetimeFigureOut">
              <a:rPr lang="pt-BR" smtClean="0"/>
              <a:t>16/12/2021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AAAF1C7-3EE1-4620-97A3-6E83DBE4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CFE2BD2-9D7A-49D4-BAAD-12D2419E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EA79-9EA0-4880-91BE-DF6DAF6DFC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09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FD0D8F-6F16-4F4E-99ED-A08D77CD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31E1691-AB99-42FD-AF6D-60124485A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0AAC7A4-EA22-4178-BE9D-6103C4A64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D1E1-B01B-424D-86C2-37148AC01BDD}" type="datetimeFigureOut">
              <a:rPr lang="pt-BR" smtClean="0"/>
              <a:t>16/12/2021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DAEAAAC-EE49-4F71-B649-83F7EDC73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23A1C7D-E668-4380-A238-AD05C413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EA79-9EA0-4880-91BE-DF6DAF6DFC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113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3275CEB-651D-4410-B611-1981823B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251D2C1-9518-4374-B464-EBE42294B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10398DE-6285-4319-9AF8-0286C07B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D1E1-B01B-424D-86C2-37148AC01BDD}" type="datetimeFigureOut">
              <a:rPr lang="pt-BR" smtClean="0"/>
              <a:t>16/12/2021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2A66948-F7BA-4664-9713-25E54A3A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58C0191-B3FB-44F2-B5BD-64648CAD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EA79-9EA0-4880-91BE-DF6DAF6DFC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02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C4AED7-5450-423E-BEED-457D1531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C58F102-6003-41AD-9880-3A76381DD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44938E8E-6E49-4EB2-99E4-3A180D0B6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7CACEAE-B542-4F8D-BE63-D459B7E9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D1E1-B01B-424D-86C2-37148AC01BDD}" type="datetimeFigureOut">
              <a:rPr lang="pt-BR" smtClean="0"/>
              <a:t>16/12/2021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53283C6-61AA-47BC-A994-FA38DBA5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5442DF1D-D65F-4F4E-8E6D-70A7D401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EA79-9EA0-4880-91BE-DF6DAF6DFC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959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0A0530-8725-4F9A-9610-F17B72D5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3D9B95CB-165C-4483-9434-012A27305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8C39D8C8-B04C-4113-8A18-FEFE733AA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50E3E39B-A595-49B3-86AA-248738B821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1FB391CC-9E28-4B97-9737-14F40AA5F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1FA2D38B-A531-4F3A-87EE-D38D4FF76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D1E1-B01B-424D-86C2-37148AC01BDD}" type="datetimeFigureOut">
              <a:rPr lang="pt-BR" smtClean="0"/>
              <a:t>16/12/2021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296B5BF4-A38A-4CBD-9422-C3C8AC71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D3319D82-4701-4195-8380-0B671E36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EA79-9EA0-4880-91BE-DF6DAF6DFC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87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B1DEA40-12EE-4E25-B2F3-186B37AB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03DB75B1-AAD4-4CD1-B903-589563FE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D1E1-B01B-424D-86C2-37148AC01BDD}" type="datetimeFigureOut">
              <a:rPr lang="pt-BR" smtClean="0"/>
              <a:t>16/12/2021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2D90FCFC-CBF3-42E4-BC3A-621AF0A25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89023E9C-2580-4CC2-9E8B-9690CFFC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EA79-9EA0-4880-91BE-DF6DAF6DFC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5409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16BED8AB-9DC9-4FAB-84C2-CAB6ED02E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D1E1-B01B-424D-86C2-37148AC01BDD}" type="datetimeFigureOut">
              <a:rPr lang="pt-BR" smtClean="0"/>
              <a:t>16/12/2021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C44F8202-B002-4268-AF0C-012B0B65C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AB70F13B-B5B0-4AD9-A1B1-BB7A4507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EA79-9EA0-4880-91BE-DF6DAF6DFC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6542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9129F2-EA22-4C70-AFA5-AAD653F7D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1D0261D-34DD-4C78-947A-8B78B6896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B723F934-AF7E-4164-9B41-1AC1DC977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EF239374-676A-42AA-A2B8-F7CEAF143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D1E1-B01B-424D-86C2-37148AC01BDD}" type="datetimeFigureOut">
              <a:rPr lang="pt-BR" smtClean="0"/>
              <a:t>16/12/2021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8337088C-2FA7-499C-85D7-B9FB19975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A623098-0CE6-4B09-B6DD-F36ECADB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EA79-9EA0-4880-91BE-DF6DAF6DFC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03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0E8348-662F-43E8-9E3F-920A43E8D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54A7AB7B-8D01-4D18-A1A8-032B88275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18A95995-7701-427D-9B9B-DF15DCF46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E1CDAB84-73A8-4323-B28A-8C37ED919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D1E1-B01B-424D-86C2-37148AC01BDD}" type="datetimeFigureOut">
              <a:rPr lang="pt-BR" smtClean="0"/>
              <a:t>16/12/2021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0253829-BAA2-4A7C-91F1-21EC66BD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FC596FA5-0632-42CE-A494-52DF08FE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EA79-9EA0-4880-91BE-DF6DAF6DFC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56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D096762C-68E8-40D2-AB11-0A899647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697B94E-D7FF-4268-B642-FD45284CE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D964B01-EF49-4BDC-9F8F-A0665B8BF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ED1E1-B01B-424D-86C2-37148AC01BDD}" type="datetimeFigureOut">
              <a:rPr lang="pt-BR" smtClean="0"/>
              <a:t>16/12/2021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AB5C479-43B2-4FCF-BF0F-C474B971E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C1F1F71-8F95-480C-B1EE-9D6C11F9C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4EA79-9EA0-4880-91BE-DF6DAF6DFC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000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m 6" descr="Texto sobre foto de cidade&#10;&#10;Descrição gerada automaticamente com confiança média">
            <a:extLst>
              <a:ext uri="{FF2B5EF4-FFF2-40B4-BE49-F238E27FC236}">
                <a16:creationId xmlns:a16="http://schemas.microsoft.com/office/drawing/2014/main" xmlns="" id="{45BC1588-ED3B-44C0-B23D-C1FA7BDC8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72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4F6A1E1-042E-4CAC-898B-B314CFFE7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3"/>
          <a:stretch/>
        </p:blipFill>
        <p:spPr bwMode="auto">
          <a:xfrm>
            <a:off x="21263" y="425302"/>
            <a:ext cx="9791366" cy="643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SALÃO DE FESTAS</a:t>
            </a:r>
          </a:p>
        </p:txBody>
      </p:sp>
    </p:spTree>
    <p:extLst>
      <p:ext uri="{BB962C8B-B14F-4D97-AF65-F5344CB8AC3E}">
        <p14:creationId xmlns:p14="http://schemas.microsoft.com/office/powerpoint/2010/main" val="301198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582D2EC-E597-4D45-9D06-2BEE5E70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695"/>
            <a:ext cx="9686260" cy="72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3122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ESPAÇO GOURMET </a:t>
            </a:r>
          </a:p>
        </p:txBody>
      </p:sp>
    </p:spTree>
    <p:extLst>
      <p:ext uri="{BB962C8B-B14F-4D97-AF65-F5344CB8AC3E}">
        <p14:creationId xmlns:p14="http://schemas.microsoft.com/office/powerpoint/2010/main" val="3672023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1C8A6E3-E7F1-4B16-B9D7-46307AF02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93406"/>
            <a:ext cx="10025267" cy="714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2677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PISCINA DIURNA</a:t>
            </a:r>
          </a:p>
        </p:txBody>
      </p:sp>
    </p:spTree>
    <p:extLst>
      <p:ext uri="{BB962C8B-B14F-4D97-AF65-F5344CB8AC3E}">
        <p14:creationId xmlns:p14="http://schemas.microsoft.com/office/powerpoint/2010/main" val="3826762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1CAA60F-F2E4-408D-BEFE-ACD9E5E4D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629"/>
            <a:ext cx="9898911" cy="731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PISCINA NOTURNA</a:t>
            </a:r>
          </a:p>
        </p:txBody>
      </p:sp>
    </p:spTree>
    <p:extLst>
      <p:ext uri="{BB962C8B-B14F-4D97-AF65-F5344CB8AC3E}">
        <p14:creationId xmlns:p14="http://schemas.microsoft.com/office/powerpoint/2010/main" val="2261101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495E85EF-6041-461A-B537-6A5446643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6781"/>
            <a:ext cx="9771320" cy="71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PRAÇA</a:t>
            </a:r>
          </a:p>
        </p:txBody>
      </p:sp>
    </p:spTree>
    <p:extLst>
      <p:ext uri="{BB962C8B-B14F-4D97-AF65-F5344CB8AC3E}">
        <p14:creationId xmlns:p14="http://schemas.microsoft.com/office/powerpoint/2010/main" val="3080308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547E4D0-4E42-45B5-8E22-0CB5763E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38593"/>
            <a:ext cx="9728790" cy="729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2316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PLAYGROUND</a:t>
            </a:r>
          </a:p>
        </p:txBody>
      </p:sp>
    </p:spTree>
    <p:extLst>
      <p:ext uri="{BB962C8B-B14F-4D97-AF65-F5344CB8AC3E}">
        <p14:creationId xmlns:p14="http://schemas.microsoft.com/office/powerpoint/2010/main" val="3601387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61F2C4C-5717-4778-AF1D-92720A0E8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35934"/>
            <a:ext cx="9725247" cy="729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POMAR</a:t>
            </a:r>
          </a:p>
        </p:txBody>
      </p:sp>
    </p:spTree>
    <p:extLst>
      <p:ext uri="{BB962C8B-B14F-4D97-AF65-F5344CB8AC3E}">
        <p14:creationId xmlns:p14="http://schemas.microsoft.com/office/powerpoint/2010/main" val="4210611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F728EE95-844E-405C-B893-AD6527B9B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5254"/>
            <a:ext cx="9760687" cy="720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2316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BICICLETÁRIO</a:t>
            </a:r>
          </a:p>
        </p:txBody>
      </p:sp>
    </p:spTree>
    <p:extLst>
      <p:ext uri="{BB962C8B-B14F-4D97-AF65-F5344CB8AC3E}">
        <p14:creationId xmlns:p14="http://schemas.microsoft.com/office/powerpoint/2010/main" val="3700297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B6B76E1-99F8-4B79-8B6F-067DDF73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9978"/>
            <a:ext cx="9983971" cy="748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273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ESPAÇO FITNESS</a:t>
            </a:r>
          </a:p>
        </p:txBody>
      </p:sp>
    </p:spTree>
    <p:extLst>
      <p:ext uri="{BB962C8B-B14F-4D97-AF65-F5344CB8AC3E}">
        <p14:creationId xmlns:p14="http://schemas.microsoft.com/office/powerpoint/2010/main" val="385737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79087379-4763-459F-A75C-78FA9A97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078"/>
            <a:ext cx="9526771" cy="71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SALA DE ESTUDO</a:t>
            </a:r>
          </a:p>
        </p:txBody>
      </p:sp>
    </p:spTree>
    <p:extLst>
      <p:ext uri="{BB962C8B-B14F-4D97-AF65-F5344CB8AC3E}">
        <p14:creationId xmlns:p14="http://schemas.microsoft.com/office/powerpoint/2010/main" val="389532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xto sobre foto de homem&#10;&#10;Descrição gerada automaticamente">
            <a:extLst>
              <a:ext uri="{FF2B5EF4-FFF2-40B4-BE49-F238E27FC236}">
                <a16:creationId xmlns:a16="http://schemas.microsoft.com/office/drawing/2014/main" xmlns="" id="{4ED58705-03B2-4EA4-8D29-D910376AB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60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44F598C-B70D-4E36-AF16-6913D5688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5"/>
            <a:ext cx="12192000" cy="684795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95A4FDFB-F54C-40B2-96D8-4E9DECC4F01B}"/>
              </a:ext>
            </a:extLst>
          </p:cNvPr>
          <p:cNvSpPr/>
          <p:nvPr/>
        </p:nvSpPr>
        <p:spPr>
          <a:xfrm>
            <a:off x="3678865" y="4274288"/>
            <a:ext cx="3583172" cy="1073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8FC55F65-7848-4B32-80B6-B45E20785EEF}"/>
              </a:ext>
            </a:extLst>
          </p:cNvPr>
          <p:cNvSpPr/>
          <p:nvPr/>
        </p:nvSpPr>
        <p:spPr>
          <a:xfrm>
            <a:off x="3193312" y="3429000"/>
            <a:ext cx="3583172" cy="1073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Desenho de uma placa&#10;&#10;Descrição gerada automaticamente com confiança média">
            <a:extLst>
              <a:ext uri="{FF2B5EF4-FFF2-40B4-BE49-F238E27FC236}">
                <a16:creationId xmlns:a16="http://schemas.microsoft.com/office/drawing/2014/main" xmlns="" id="{A754E1F8-ADC2-405C-9992-51C2ECE93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5" y="243112"/>
            <a:ext cx="1574530" cy="59559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2E54E807-3E1F-431D-8D07-F86306502FF8}"/>
              </a:ext>
            </a:extLst>
          </p:cNvPr>
          <p:cNvSpPr txBox="1"/>
          <p:nvPr/>
        </p:nvSpPr>
        <p:spPr>
          <a:xfrm>
            <a:off x="2512827" y="3752932"/>
            <a:ext cx="358317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dirty="0">
                <a:solidFill>
                  <a:srgbClr val="003300"/>
                </a:solidFill>
                <a:latin typeface="Averta Std Bold" panose="00000800000000000000" pitchFamily="50" charset="0"/>
              </a:rPr>
              <a:t>MRV CLASS</a:t>
            </a:r>
          </a:p>
          <a:p>
            <a:r>
              <a:rPr lang="pt-BR" sz="1800" dirty="0">
                <a:solidFill>
                  <a:srgbClr val="00D48C"/>
                </a:solidFill>
                <a:latin typeface="Averta Std Light" panose="00000400000000000000" pitchFamily="50" charset="0"/>
              </a:rPr>
              <a:t>Proporciona sofisticação, diversificação de plantas, </a:t>
            </a:r>
          </a:p>
          <a:p>
            <a:r>
              <a:rPr lang="pt-BR" sz="1800" dirty="0">
                <a:solidFill>
                  <a:srgbClr val="00D48C"/>
                </a:solidFill>
                <a:latin typeface="Averta Std Light" panose="00000400000000000000" pitchFamily="50" charset="0"/>
              </a:rPr>
              <a:t>acabamento diferenciado e integração entre os ambientes.</a:t>
            </a:r>
          </a:p>
          <a:p>
            <a:endParaRPr lang="pt-BR" dirty="0">
              <a:latin typeface="Averta St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17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25" y="680484"/>
            <a:ext cx="7425648" cy="556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F0CAB071-13D7-4139-8557-44CA781BF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C7D7EAB5-7EB9-4AAF-9245-A49B282DF25B}"/>
              </a:ext>
            </a:extLst>
          </p:cNvPr>
          <p:cNvSpPr txBox="1"/>
          <p:nvPr/>
        </p:nvSpPr>
        <p:spPr>
          <a:xfrm>
            <a:off x="234165" y="287079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PLANTA</a:t>
            </a:r>
          </a:p>
        </p:txBody>
      </p:sp>
    </p:spTree>
    <p:extLst>
      <p:ext uri="{BB962C8B-B14F-4D97-AF65-F5344CB8AC3E}">
        <p14:creationId xmlns:p14="http://schemas.microsoft.com/office/powerpoint/2010/main" val="3710326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3" y="627320"/>
            <a:ext cx="7513674" cy="563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6C298D1-21B9-496C-8F1B-5F40F7039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B2AE058-9453-4FE1-BA90-32BBA20D3C35}"/>
              </a:ext>
            </a:extLst>
          </p:cNvPr>
          <p:cNvSpPr txBox="1"/>
          <p:nvPr/>
        </p:nvSpPr>
        <p:spPr>
          <a:xfrm>
            <a:off x="234165" y="287079"/>
            <a:ext cx="3360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PLANTA ISOMÉTRICA</a:t>
            </a:r>
          </a:p>
        </p:txBody>
      </p:sp>
    </p:spTree>
    <p:extLst>
      <p:ext uri="{BB962C8B-B14F-4D97-AF65-F5344CB8AC3E}">
        <p14:creationId xmlns:p14="http://schemas.microsoft.com/office/powerpoint/2010/main" val="550548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67" y="792125"/>
            <a:ext cx="7031665" cy="527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603DAC40-0DB4-4AB4-B3B4-498C8C669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FF1BD968-DEEE-44B0-81CA-B22B934E8DCE}"/>
              </a:ext>
            </a:extLst>
          </p:cNvPr>
          <p:cNvSpPr txBox="1"/>
          <p:nvPr/>
        </p:nvSpPr>
        <p:spPr>
          <a:xfrm>
            <a:off x="234165" y="287079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PLANTA</a:t>
            </a:r>
          </a:p>
        </p:txBody>
      </p:sp>
    </p:spTree>
    <p:extLst>
      <p:ext uri="{BB962C8B-B14F-4D97-AF65-F5344CB8AC3E}">
        <p14:creationId xmlns:p14="http://schemas.microsoft.com/office/powerpoint/2010/main" val="758112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712" y="659290"/>
            <a:ext cx="7513675" cy="55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248A84C8-4240-45E9-A96E-45BD84F29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6666AC67-5937-40D6-AB6C-08FD29C65469}"/>
              </a:ext>
            </a:extLst>
          </p:cNvPr>
          <p:cNvSpPr txBox="1"/>
          <p:nvPr/>
        </p:nvSpPr>
        <p:spPr>
          <a:xfrm>
            <a:off x="234165" y="287079"/>
            <a:ext cx="3360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PLANTA ISOMÉTRICA</a:t>
            </a:r>
          </a:p>
        </p:txBody>
      </p:sp>
    </p:spTree>
    <p:extLst>
      <p:ext uri="{BB962C8B-B14F-4D97-AF65-F5344CB8AC3E}">
        <p14:creationId xmlns:p14="http://schemas.microsoft.com/office/powerpoint/2010/main" val="1315337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2AC8522E-00EA-4E3E-9095-7C2B9D9F8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631504" y="188641"/>
            <a:ext cx="90364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algn="just"/>
            <a:endParaRPr lang="pt-B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43" y="932243"/>
            <a:ext cx="7072945" cy="530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0105" y="2102209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D48C"/>
                </a:solidFill>
                <a:latin typeface="Averta Std Bold" panose="00000800000000000000" pitchFamily="50" charset="0"/>
              </a:rPr>
              <a:t>Área privativa: 23,85 m²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3EAC83-E1E0-4400-A145-0309000D3834}"/>
              </a:ext>
            </a:extLst>
          </p:cNvPr>
          <p:cNvSpPr txBox="1"/>
          <p:nvPr/>
        </p:nvSpPr>
        <p:spPr>
          <a:xfrm>
            <a:off x="234165" y="287079"/>
            <a:ext cx="383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PLANTA COM GIARDINO</a:t>
            </a:r>
          </a:p>
        </p:txBody>
      </p:sp>
    </p:spTree>
    <p:extLst>
      <p:ext uri="{BB962C8B-B14F-4D97-AF65-F5344CB8AC3E}">
        <p14:creationId xmlns:p14="http://schemas.microsoft.com/office/powerpoint/2010/main" val="2650834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CAFCBB7-5DA1-4450-AAA0-862F47B74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45" y="913974"/>
            <a:ext cx="7152735" cy="536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DE1A0086-DC4B-4323-B882-2E0C412B6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49EBF0F-A0FD-4380-ADFC-D82A018F37C6}"/>
              </a:ext>
            </a:extLst>
          </p:cNvPr>
          <p:cNvSpPr txBox="1"/>
          <p:nvPr/>
        </p:nvSpPr>
        <p:spPr>
          <a:xfrm>
            <a:off x="234165" y="287079"/>
            <a:ext cx="3360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PLANTA ISOMÉTRICA</a:t>
            </a:r>
          </a:p>
        </p:txBody>
      </p:sp>
    </p:spTree>
    <p:extLst>
      <p:ext uri="{BB962C8B-B14F-4D97-AF65-F5344CB8AC3E}">
        <p14:creationId xmlns:p14="http://schemas.microsoft.com/office/powerpoint/2010/main" val="1319437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75" y="625991"/>
            <a:ext cx="7402034" cy="555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D794B780-16CD-4BBB-8B27-49ADADE47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42143" y="2505670"/>
            <a:ext cx="25202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D48C"/>
                </a:solidFill>
                <a:latin typeface="Averta Std Bold" panose="00000800000000000000" pitchFamily="50" charset="0"/>
              </a:rPr>
              <a:t>Área privativa: 4,53 m²</a:t>
            </a:r>
          </a:p>
          <a:p>
            <a:endParaRPr lang="pt-BR" dirty="0">
              <a:solidFill>
                <a:srgbClr val="00D48C"/>
              </a:solidFill>
              <a:latin typeface="Averta Std Bold" panose="00000800000000000000" pitchFamily="50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24D10B5E-BEEA-45AF-8906-D09E283E0780}"/>
              </a:ext>
            </a:extLst>
          </p:cNvPr>
          <p:cNvSpPr txBox="1"/>
          <p:nvPr/>
        </p:nvSpPr>
        <p:spPr>
          <a:xfrm>
            <a:off x="234165" y="287079"/>
            <a:ext cx="383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PLANTA COM GIARDINO</a:t>
            </a:r>
          </a:p>
        </p:txBody>
      </p:sp>
    </p:spTree>
    <p:extLst>
      <p:ext uri="{BB962C8B-B14F-4D97-AF65-F5344CB8AC3E}">
        <p14:creationId xmlns:p14="http://schemas.microsoft.com/office/powerpoint/2010/main" val="100200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35" y="893131"/>
            <a:ext cx="7108055" cy="540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BAC3C0BA-372A-410C-B23D-9F73EACBE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631504" y="188641"/>
            <a:ext cx="90364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algn="just"/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752475" y="2305615"/>
            <a:ext cx="22459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D48C"/>
                </a:solidFill>
                <a:latin typeface="Averta Std Bold" panose="00000800000000000000" pitchFamily="50" charset="0"/>
              </a:rPr>
              <a:t>Área privativa: 22,58 m²</a:t>
            </a:r>
          </a:p>
          <a:p>
            <a:endParaRPr lang="pt-BR" sz="2800" dirty="0">
              <a:solidFill>
                <a:srgbClr val="00D48C"/>
              </a:solidFill>
              <a:latin typeface="Averta Std Bold" panose="00000800000000000000" pitchFamily="50" charset="0"/>
            </a:endParaRPr>
          </a:p>
          <a:p>
            <a:endParaRPr lang="pt-BR" sz="2800" dirty="0">
              <a:solidFill>
                <a:srgbClr val="00D48C"/>
              </a:solidFill>
              <a:latin typeface="Averta Std Bold" panose="00000800000000000000" pitchFamily="50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286C877F-ACE7-4520-8930-21DEECE5311A}"/>
              </a:ext>
            </a:extLst>
          </p:cNvPr>
          <p:cNvSpPr txBox="1"/>
          <p:nvPr/>
        </p:nvSpPr>
        <p:spPr>
          <a:xfrm>
            <a:off x="234165" y="287079"/>
            <a:ext cx="383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PLANTA COM GIARDINO</a:t>
            </a:r>
          </a:p>
        </p:txBody>
      </p:sp>
    </p:spTree>
    <p:extLst>
      <p:ext uri="{BB962C8B-B14F-4D97-AF65-F5344CB8AC3E}">
        <p14:creationId xmlns:p14="http://schemas.microsoft.com/office/powerpoint/2010/main" val="3494798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67" y="401378"/>
            <a:ext cx="8098465" cy="607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C425C9A5-9787-4B7E-9ECA-2E66ED3F6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B6D916AB-A888-4CAA-AF5C-6F491024FDF1}"/>
              </a:ext>
            </a:extLst>
          </p:cNvPr>
          <p:cNvSpPr txBox="1"/>
          <p:nvPr/>
        </p:nvSpPr>
        <p:spPr>
          <a:xfrm>
            <a:off x="234165" y="287079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SALA</a:t>
            </a:r>
          </a:p>
        </p:txBody>
      </p:sp>
    </p:spTree>
    <p:extLst>
      <p:ext uri="{BB962C8B-B14F-4D97-AF65-F5344CB8AC3E}">
        <p14:creationId xmlns:p14="http://schemas.microsoft.com/office/powerpoint/2010/main" val="2808954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laca branca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xmlns="" id="{D2FB3943-6E57-41EF-92F1-A2B6AE49A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81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04" y="409353"/>
            <a:ext cx="8052391" cy="603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724C185D-3C57-4972-B3BF-2968E8D5C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F0CC8BA-A358-4A4C-AD8D-A043250F1CF6}"/>
              </a:ext>
            </a:extLst>
          </p:cNvPr>
          <p:cNvSpPr txBox="1"/>
          <p:nvPr/>
        </p:nvSpPr>
        <p:spPr>
          <a:xfrm>
            <a:off x="234165" y="287079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QUARTO</a:t>
            </a:r>
          </a:p>
        </p:txBody>
      </p:sp>
    </p:spTree>
    <p:extLst>
      <p:ext uri="{BB962C8B-B14F-4D97-AF65-F5344CB8AC3E}">
        <p14:creationId xmlns:p14="http://schemas.microsoft.com/office/powerpoint/2010/main" val="3117428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" y="-27306"/>
            <a:ext cx="8644016" cy="643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BA053A0E-D09A-499E-8348-E76BAD657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AB5B5AE-6E2B-4D70-B489-349BC2FED214}"/>
              </a:ext>
            </a:extLst>
          </p:cNvPr>
          <p:cNvSpPr txBox="1"/>
          <p:nvPr/>
        </p:nvSpPr>
        <p:spPr>
          <a:xfrm>
            <a:off x="234165" y="287079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VARANDA</a:t>
            </a:r>
          </a:p>
        </p:txBody>
      </p:sp>
    </p:spTree>
    <p:extLst>
      <p:ext uri="{BB962C8B-B14F-4D97-AF65-F5344CB8AC3E}">
        <p14:creationId xmlns:p14="http://schemas.microsoft.com/office/powerpoint/2010/main" val="123352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9298"/>
            <a:ext cx="9036497" cy="663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82CCF47C-36EB-420E-8185-CD76343ED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631504" y="188641"/>
            <a:ext cx="90364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dirty="0">
              <a:solidFill>
                <a:srgbClr val="003300"/>
              </a:solidFill>
              <a:latin typeface="Arial Black" panose="020B0A04020102020204" pitchFamily="34" charset="0"/>
            </a:endParaRPr>
          </a:p>
          <a:p>
            <a:pPr algn="just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2BB2E82-A775-4DA3-BD6A-98AADC512AA5}"/>
              </a:ext>
            </a:extLst>
          </p:cNvPr>
          <p:cNvSpPr txBox="1"/>
          <p:nvPr/>
        </p:nvSpPr>
        <p:spPr>
          <a:xfrm>
            <a:off x="234165" y="287079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VARANDA</a:t>
            </a:r>
          </a:p>
        </p:txBody>
      </p:sp>
    </p:spTree>
    <p:extLst>
      <p:ext uri="{BB962C8B-B14F-4D97-AF65-F5344CB8AC3E}">
        <p14:creationId xmlns:p14="http://schemas.microsoft.com/office/powerpoint/2010/main" val="390882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enino andando de skate&#10;&#10;Descrição gerada automaticamente com confiança média">
            <a:extLst>
              <a:ext uri="{FF2B5EF4-FFF2-40B4-BE49-F238E27FC236}">
                <a16:creationId xmlns:a16="http://schemas.microsoft.com/office/drawing/2014/main" xmlns="" id="{F765ED89-0243-415C-8647-3E8751C52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xmlns="" id="{0537DF5A-C0E6-40F1-962A-FE60FECEE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50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esenho técnico&#10;&#10;Descrição gerada automaticamente">
            <a:extLst>
              <a:ext uri="{FF2B5EF4-FFF2-40B4-BE49-F238E27FC236}">
                <a16:creationId xmlns:a16="http://schemas.microsoft.com/office/drawing/2014/main" xmlns="" id="{E7DA5BE5-A672-4380-93D2-14D022E2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404"/>
            <a:ext cx="10755422" cy="6049925"/>
          </a:xfrm>
          <a:prstGeom prst="rect">
            <a:avLst/>
          </a:prstGeom>
        </p:spPr>
      </p:pic>
      <p:pic>
        <p:nvPicPr>
          <p:cNvPr id="7" name="Imagem 6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84F9905C-B81A-41AB-ACAE-5B5EB23EE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CF69E324-F74F-4287-972F-C290ED4DD823}"/>
              </a:ext>
            </a:extLst>
          </p:cNvPr>
          <p:cNvSpPr txBox="1"/>
          <p:nvPr/>
        </p:nvSpPr>
        <p:spPr>
          <a:xfrm>
            <a:off x="234165" y="287079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LOCALIZAÇÃO</a:t>
            </a:r>
          </a:p>
        </p:txBody>
      </p:sp>
    </p:spTree>
    <p:extLst>
      <p:ext uri="{BB962C8B-B14F-4D97-AF65-F5344CB8AC3E}">
        <p14:creationId xmlns:p14="http://schemas.microsoft.com/office/powerpoint/2010/main" val="3414447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7663695-4B31-4D4D-B42D-4274F8DFC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88"/>
          <a:stretch/>
        </p:blipFill>
        <p:spPr>
          <a:xfrm>
            <a:off x="3838353" y="858283"/>
            <a:ext cx="8353647" cy="5371081"/>
          </a:xfrm>
          <a:prstGeom prst="rect">
            <a:avLst/>
          </a:prstGeom>
        </p:spPr>
      </p:pic>
      <p:pic>
        <p:nvPicPr>
          <p:cNvPr id="6" name="Imagem 5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FFB226E2-D859-4D19-9CCC-95248BDB5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F2DEE3F-CE7A-4FB2-9687-8660139E0202}"/>
              </a:ext>
            </a:extLst>
          </p:cNvPr>
          <p:cNvSpPr txBox="1"/>
          <p:nvPr/>
        </p:nvSpPr>
        <p:spPr>
          <a:xfrm>
            <a:off x="234165" y="287079"/>
            <a:ext cx="273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INCORPORAÇÃO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DE98967C-4BD1-48AF-929A-1220A5E1B3F2}"/>
              </a:ext>
            </a:extLst>
          </p:cNvPr>
          <p:cNvSpPr/>
          <p:nvPr/>
        </p:nvSpPr>
        <p:spPr>
          <a:xfrm>
            <a:off x="0" y="858283"/>
            <a:ext cx="4635795" cy="5371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52117DD6-2376-482A-A98D-2351FF72FB51}"/>
              </a:ext>
            </a:extLst>
          </p:cNvPr>
          <p:cNvSpPr txBox="1"/>
          <p:nvPr/>
        </p:nvSpPr>
        <p:spPr>
          <a:xfrm>
            <a:off x="202331" y="2032287"/>
            <a:ext cx="423113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 Bold" panose="00000800000000000000" pitchFamily="50" charset="0"/>
              </a:rPr>
              <a:t>ÁREA TOTAL EM M²</a:t>
            </a:r>
            <a:r>
              <a:rPr lang="pt-BR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: 10.307,55M²</a:t>
            </a:r>
            <a:r>
              <a:rPr lang="en-US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.</a:t>
            </a:r>
          </a:p>
          <a:p>
            <a:pPr fontAlgn="base"/>
            <a:endParaRPr lang="en-US" sz="1200" spc="300" dirty="0">
              <a:solidFill>
                <a:srgbClr val="005735"/>
              </a:solidFill>
              <a:latin typeface="Averta Std" panose="00000500000000000000" pitchFamily="50" charset="0"/>
            </a:endParaRPr>
          </a:p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 Bold" panose="00000800000000000000" pitchFamily="50" charset="0"/>
              </a:rPr>
              <a:t>TOTAL DE UNIDADES: </a:t>
            </a:r>
            <a:r>
              <a:rPr lang="pt-BR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176 UNIDADES</a:t>
            </a:r>
            <a:r>
              <a:rPr lang="en-US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​</a:t>
            </a:r>
          </a:p>
          <a:p>
            <a:pPr fontAlgn="base"/>
            <a:endParaRPr lang="pt-BR" sz="1200" spc="300" dirty="0">
              <a:solidFill>
                <a:srgbClr val="005735"/>
              </a:solidFill>
              <a:latin typeface="Averta Std" panose="00000500000000000000" pitchFamily="50" charset="0"/>
            </a:endParaRPr>
          </a:p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 Bold" panose="00000800000000000000" pitchFamily="50" charset="0"/>
              </a:rPr>
              <a:t>TIPOLOGIAS:</a:t>
            </a:r>
          </a:p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APTOS. COM 2Q – 166 UNIDADES</a:t>
            </a:r>
            <a:r>
              <a:rPr lang="en-US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​;</a:t>
            </a:r>
          </a:p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APTOS. COM 1Q – 10 UNIDADES</a:t>
            </a:r>
            <a:r>
              <a:rPr lang="en-US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​;</a:t>
            </a:r>
          </a:p>
          <a:p>
            <a:pPr fontAlgn="base"/>
            <a:endParaRPr lang="pt-BR" sz="1200" spc="300" dirty="0">
              <a:solidFill>
                <a:srgbClr val="005735"/>
              </a:solidFill>
              <a:latin typeface="Averta Std" panose="00000500000000000000" pitchFamily="50" charset="0"/>
            </a:endParaRPr>
          </a:p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02 TORRES;</a:t>
            </a:r>
            <a:r>
              <a:rPr lang="en-US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​</a:t>
            </a:r>
          </a:p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11 PAVIMENTOS (T+10),</a:t>
            </a:r>
            <a:r>
              <a:rPr lang="en-US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​</a:t>
            </a:r>
          </a:p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8 APARTAMENTOS POR ANDAR;</a:t>
            </a:r>
          </a:p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2 ELEVADORES POR TORRE;</a:t>
            </a:r>
          </a:p>
          <a:p>
            <a:pPr fontAlgn="base"/>
            <a:endParaRPr lang="pt-BR" sz="1200" spc="300" dirty="0">
              <a:solidFill>
                <a:srgbClr val="005735"/>
              </a:solidFill>
              <a:latin typeface="Averta Std" panose="00000500000000000000" pitchFamily="50" charset="0"/>
            </a:endParaRPr>
          </a:p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 Bold" panose="00000800000000000000" pitchFamily="50" charset="0"/>
              </a:rPr>
              <a:t>VAGAS</a:t>
            </a:r>
            <a:r>
              <a:rPr lang="en-US" sz="1200" spc="300" dirty="0">
                <a:solidFill>
                  <a:srgbClr val="005735"/>
                </a:solidFill>
                <a:latin typeface="Averta Std Bold" panose="00000800000000000000" pitchFamily="50" charset="0"/>
              </a:rPr>
              <a:t>​ DE GARAGENS: </a:t>
            </a:r>
          </a:p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176 VAGAS DE CARROS, SENDO:</a:t>
            </a:r>
          </a:p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06 VAGAS PCD;</a:t>
            </a:r>
            <a:endParaRPr lang="en-US" sz="1200" spc="300" dirty="0">
              <a:solidFill>
                <a:srgbClr val="005735"/>
              </a:solidFill>
              <a:latin typeface="Averta Std" panose="00000500000000000000" pitchFamily="50" charset="0"/>
            </a:endParaRPr>
          </a:p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TERÁ - 19  VAGAS PARA VISITANTES;</a:t>
            </a:r>
          </a:p>
          <a:p>
            <a:pPr fontAlgn="base"/>
            <a:r>
              <a:rPr lang="pt-BR" sz="1200" spc="300" dirty="0">
                <a:solidFill>
                  <a:srgbClr val="005735"/>
                </a:solidFill>
                <a:latin typeface="Averta Std" panose="00000500000000000000" pitchFamily="50" charset="0"/>
              </a:rPr>
              <a:t>12 VAGAS PARA MOTO;</a:t>
            </a:r>
          </a:p>
          <a:p>
            <a:endParaRPr lang="pt-BR" sz="1200" spc="300" dirty="0">
              <a:solidFill>
                <a:srgbClr val="005735"/>
              </a:solidFill>
              <a:latin typeface="Averta St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16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2440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IMPLANTAÇÃO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C54FC48-FB3A-489E-9340-F5049032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03" y="893574"/>
            <a:ext cx="9342933" cy="54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715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61075ABF-EFF8-40C8-B390-D6200EEEC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690"/>
            <a:ext cx="10058400" cy="615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FACHADA</a:t>
            </a:r>
          </a:p>
        </p:txBody>
      </p:sp>
    </p:spTree>
    <p:extLst>
      <p:ext uri="{BB962C8B-B14F-4D97-AF65-F5344CB8AC3E}">
        <p14:creationId xmlns:p14="http://schemas.microsoft.com/office/powerpoint/2010/main" val="2778317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14F9AB9B-25EA-42C3-9E7D-1EC19232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094"/>
            <a:ext cx="8527312" cy="60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FACHADA</a:t>
            </a:r>
          </a:p>
        </p:txBody>
      </p:sp>
    </p:spTree>
    <p:extLst>
      <p:ext uri="{BB962C8B-B14F-4D97-AF65-F5344CB8AC3E}">
        <p14:creationId xmlns:p14="http://schemas.microsoft.com/office/powerpoint/2010/main" val="3959975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31272203-B6C4-440C-92A0-3B36BDAF9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3" y="836713"/>
            <a:ext cx="9970507" cy="600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nterface gráfica do usuário, Texto, Aplicativo&#10;&#10;Descrição gerada automaticamente com confiança média">
            <a:extLst>
              <a:ext uri="{FF2B5EF4-FFF2-40B4-BE49-F238E27FC236}">
                <a16:creationId xmlns:a16="http://schemas.microsoft.com/office/drawing/2014/main" xmlns="" id="{4EBFE235-BA4D-45F0-937A-24A5B8CBA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F1A2E70-8B8B-418E-BF9B-C1EAC5094008}"/>
              </a:ext>
            </a:extLst>
          </p:cNvPr>
          <p:cNvSpPr txBox="1"/>
          <p:nvPr/>
        </p:nvSpPr>
        <p:spPr>
          <a:xfrm>
            <a:off x="234165" y="287079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verta Std Bold" panose="00000800000000000000" pitchFamily="50" charset="0"/>
              </a:rPr>
              <a:t>GUARITA</a:t>
            </a:r>
          </a:p>
        </p:txBody>
      </p:sp>
    </p:spTree>
    <p:extLst>
      <p:ext uri="{BB962C8B-B14F-4D97-AF65-F5344CB8AC3E}">
        <p14:creationId xmlns:p14="http://schemas.microsoft.com/office/powerpoint/2010/main" val="39612391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159</Words>
  <Application>Microsoft Office PowerPoint</Application>
  <PresentationFormat>Personalizar</PresentationFormat>
  <Paragraphs>52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Haryson Nunes Pereira</dc:creator>
  <cp:lastModifiedBy>Michele</cp:lastModifiedBy>
  <cp:revision>8</cp:revision>
  <dcterms:created xsi:type="dcterms:W3CDTF">2021-11-19T12:04:22Z</dcterms:created>
  <dcterms:modified xsi:type="dcterms:W3CDTF">2021-12-16T17:25:53Z</dcterms:modified>
</cp:coreProperties>
</file>